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4" r:id="rId4"/>
    <p:sldId id="257" r:id="rId5"/>
    <p:sldId id="258" r:id="rId6"/>
    <p:sldId id="259" r:id="rId7"/>
    <p:sldId id="260" r:id="rId8"/>
    <p:sldId id="261" r:id="rId9"/>
    <p:sldId id="262" r:id="rId10"/>
    <p:sldId id="263" r:id="rId11"/>
    <p:sldId id="271"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package" Target="../embeddings/Workbook5.xlsx"/></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package" Target="../embeddings/Workbook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800" b="0" i="0" u="none" strike="noStrike" kern="1200" cap="all" baseline="0">
                <a:solidFill>
                  <a:schemeClr val="lt1"/>
                </a:solidFill>
                <a:latin typeface="+mn-lt"/>
                <a:ea typeface="+mn-ea"/>
                <a:cs typeface="+mn-cs"/>
              </a:defRPr>
            </a:pPr>
            <a:r>
              <a:rPr lang="en-US" sz="2800" dirty="0"/>
              <a:t>TOTAL SAMPLE OF</a:t>
            </a:r>
            <a:r>
              <a:rPr lang="en-US" sz="2800" baseline="0" dirty="0"/>
              <a:t> </a:t>
            </a:r>
            <a:r>
              <a:rPr lang="en-US" sz="2800" dirty="0"/>
              <a:t> CHILDREN BEGGING  ON  THE STREET OF  KATSINA CITY METROPOLIS</a:t>
            </a:r>
            <a:endParaRPr lang="en-US" sz="2800" dirty="0"/>
          </a:p>
        </c:rich>
      </c:tx>
      <c:layout/>
      <c:overlay val="0"/>
      <c:spPr>
        <a:noFill/>
        <a:ln>
          <a:noFill/>
        </a:ln>
        <a:effectLst/>
      </c:spPr>
    </c:title>
    <c:autoTitleDeleted val="0"/>
    <c:plotArea>
      <c:layout/>
      <c:barChart>
        <c:barDir val="col"/>
        <c:grouping val="standar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2000" b="1" i="0" u="none" strike="noStrike" kern="1200" baseline="0">
                    <a:solidFill>
                      <a:schemeClr val="lt1"/>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Sheet1!$A$1:$A$3</c:f>
              <c:strCache>
                <c:ptCount val="3"/>
                <c:pt idx="1">
                  <c:v>Male</c:v>
                </c:pt>
                <c:pt idx="2">
                  <c:v>Female</c:v>
                </c:pt>
              </c:strCache>
            </c:strRef>
          </c:cat>
          <c:val>
            <c:numRef>
              <c:f>Sheet1!$B$1:$B$3</c:f>
              <c:numCache>
                <c:formatCode>General</c:formatCode>
                <c:ptCount val="3"/>
                <c:pt idx="1">
                  <c:v>70</c:v>
                </c:pt>
                <c:pt idx="2">
                  <c:v>30</c:v>
                </c:pt>
              </c:numCache>
            </c:numRef>
          </c:val>
        </c:ser>
        <c:dLbls>
          <c:showLegendKey val="0"/>
          <c:showVal val="1"/>
          <c:showCatName val="0"/>
          <c:showSerName val="0"/>
          <c:showPercent val="0"/>
          <c:showBubbleSize val="0"/>
        </c:dLbls>
        <c:gapWidth val="84"/>
        <c:axId val="204396800"/>
        <c:axId val="342424576"/>
      </c:barChart>
      <c:catAx>
        <c:axId val="2043968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2000" b="0" i="0" u="none" strike="noStrike" kern="1200" baseline="0">
                <a:solidFill>
                  <a:schemeClr val="lt1">
                    <a:lumMod val="75000"/>
                  </a:schemeClr>
                </a:solidFill>
                <a:latin typeface="+mn-lt"/>
                <a:ea typeface="+mn-ea"/>
                <a:cs typeface="+mn-cs"/>
              </a:defRPr>
            </a:pPr>
          </a:p>
        </c:txPr>
        <c:crossAx val="342424576"/>
        <c:crosses val="autoZero"/>
        <c:auto val="1"/>
        <c:lblAlgn val="ctr"/>
        <c:lblOffset val="100"/>
        <c:noMultiLvlLbl val="0"/>
      </c:catAx>
      <c:valAx>
        <c:axId val="342424576"/>
        <c:scaling>
          <c:orientation val="minMax"/>
        </c:scaling>
        <c:delete val="1"/>
        <c:axPos val="l"/>
        <c:numFmt formatCode="General" sourceLinked="1"/>
        <c:majorTickMark val="out"/>
        <c:minorTickMark val="none"/>
        <c:tickLblPos val="nextTo"/>
        <c:txPr>
          <a:bodyPr rot="-60000000" spcFirstLastPara="0" vertOverflow="ellipsis" vert="horz" wrap="square" anchor="ctr" anchorCtr="1"/>
          <a:lstStyle/>
          <a:p>
            <a:pPr>
              <a:defRPr lang="en-US" sz="900" b="0" i="0" u="none" strike="noStrike" kern="1200" baseline="0">
                <a:solidFill>
                  <a:schemeClr val="lt1">
                    <a:lumMod val="75000"/>
                  </a:schemeClr>
                </a:solidFill>
                <a:latin typeface="+mn-lt"/>
                <a:ea typeface="+mn-ea"/>
                <a:cs typeface="+mn-cs"/>
              </a:defRPr>
            </a:pPr>
          </a:p>
        </c:txPr>
        <c:crossAx val="204396800"/>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lang="en-US"/>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cap="all" spc="120" normalizeH="0" baseline="0">
                <a:solidFill>
                  <a:schemeClr val="tx1">
                    <a:lumMod val="65000"/>
                    <a:lumOff val="35000"/>
                  </a:schemeClr>
                </a:solidFill>
                <a:latin typeface="+mn-lt"/>
                <a:ea typeface="+mn-ea"/>
                <a:cs typeface="+mn-cs"/>
              </a:defRPr>
            </a:pPr>
            <a:r>
              <a:rPr lang="en-US" sz="2400" dirty="0"/>
              <a:t>VIEW</a:t>
            </a:r>
            <a:r>
              <a:rPr lang="en-US" sz="2400" baseline="0" dirty="0"/>
              <a:t> ABOUT THEIR FAMILY SETTING</a:t>
            </a:r>
            <a:endParaRPr lang="en-US" sz="2400" dirty="0"/>
          </a:p>
        </c:rich>
      </c:tx>
      <c:layout/>
      <c:overlay val="0"/>
      <c:spPr>
        <a:noFill/>
        <a:ln>
          <a:noFill/>
        </a:ln>
        <a:effectLst/>
      </c:spPr>
    </c:title>
    <c:autoTitleDeleted val="0"/>
    <c:plotArea>
      <c:layout/>
      <c:barChart>
        <c:barDir val="col"/>
        <c:grouping val="stack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400" b="1" i="0" u="none" strike="noStrike" kern="1200" baseline="0">
                    <a:solidFill>
                      <a:schemeClr val="lt1"/>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Sheet2!$A$2:$A$3</c:f>
              <c:strCache>
                <c:ptCount val="2"/>
                <c:pt idx="0">
                  <c:v>Monogamy</c:v>
                </c:pt>
                <c:pt idx="1">
                  <c:v>polygamy</c:v>
                </c:pt>
              </c:strCache>
            </c:strRef>
          </c:cat>
          <c:val>
            <c:numRef>
              <c:f>Sheet2!$B$2:$B$3</c:f>
              <c:numCache>
                <c:formatCode>General</c:formatCode>
                <c:ptCount val="2"/>
                <c:pt idx="0">
                  <c:v>25</c:v>
                </c:pt>
                <c:pt idx="1">
                  <c:v>75</c:v>
                </c:pt>
              </c:numCache>
            </c:numRef>
          </c:val>
        </c:ser>
        <c:dLbls>
          <c:showLegendKey val="0"/>
          <c:showVal val="1"/>
          <c:showCatName val="0"/>
          <c:showSerName val="0"/>
          <c:showPercent val="0"/>
          <c:showBubbleSize val="0"/>
        </c:dLbls>
        <c:gapWidth val="79"/>
        <c:overlap val="100"/>
        <c:axId val="344273280"/>
        <c:axId val="344276352"/>
      </c:barChart>
      <c:catAx>
        <c:axId val="3442732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2000" b="0" i="0" u="none" strike="noStrike" kern="1200" cap="all" spc="120" normalizeH="0" baseline="0">
                <a:solidFill>
                  <a:schemeClr val="tx1">
                    <a:lumMod val="65000"/>
                    <a:lumOff val="35000"/>
                  </a:schemeClr>
                </a:solidFill>
                <a:latin typeface="+mn-lt"/>
                <a:ea typeface="+mn-ea"/>
                <a:cs typeface="+mn-cs"/>
              </a:defRPr>
            </a:pPr>
          </a:p>
        </c:txPr>
        <c:crossAx val="344276352"/>
        <c:crosses val="autoZero"/>
        <c:auto val="1"/>
        <c:lblAlgn val="ctr"/>
        <c:lblOffset val="100"/>
        <c:noMultiLvlLbl val="0"/>
      </c:catAx>
      <c:valAx>
        <c:axId val="344276352"/>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3442732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en-US"/>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cap="all" spc="120" normalizeH="0" baseline="0">
                <a:solidFill>
                  <a:schemeClr val="tx1">
                    <a:lumMod val="65000"/>
                    <a:lumOff val="35000"/>
                  </a:schemeClr>
                </a:solidFill>
                <a:latin typeface="+mn-lt"/>
                <a:ea typeface="+mn-ea"/>
                <a:cs typeface="+mn-cs"/>
              </a:defRPr>
            </a:pPr>
            <a:r>
              <a:rPr lang="en-US" sz="2400" dirty="0"/>
              <a:t>VIEW ON WHETHER PARENTS ARE</a:t>
            </a:r>
            <a:r>
              <a:rPr lang="en-US" sz="2400" baseline="0" dirty="0"/>
              <a:t> ALIVE</a:t>
            </a:r>
            <a:endParaRPr lang="en-US" sz="2400" dirty="0"/>
          </a:p>
        </c:rich>
      </c:tx>
      <c:layout/>
      <c:overlay val="0"/>
      <c:spPr>
        <a:noFill/>
        <a:ln>
          <a:noFill/>
        </a:ln>
        <a:effectLst/>
      </c:spPr>
    </c:title>
    <c:autoTitleDeleted val="0"/>
    <c:plotArea>
      <c:layout/>
      <c:barChart>
        <c:barDir val="col"/>
        <c:grouping val="stack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800" b="1" i="0" u="none" strike="noStrike" kern="1200" baseline="0">
                    <a:solidFill>
                      <a:schemeClr val="lt1"/>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Sheet3!$A$2:$A$3</c:f>
              <c:strCache>
                <c:ptCount val="2"/>
                <c:pt idx="0">
                  <c:v>YES</c:v>
                </c:pt>
                <c:pt idx="1">
                  <c:v>NO</c:v>
                </c:pt>
              </c:strCache>
            </c:strRef>
          </c:cat>
          <c:val>
            <c:numRef>
              <c:f>Sheet3!$B$2:$B$3</c:f>
              <c:numCache>
                <c:formatCode>General</c:formatCode>
                <c:ptCount val="2"/>
                <c:pt idx="0">
                  <c:v>70</c:v>
                </c:pt>
                <c:pt idx="1">
                  <c:v>30</c:v>
                </c:pt>
              </c:numCache>
            </c:numRef>
          </c:val>
        </c:ser>
        <c:dLbls>
          <c:showLegendKey val="0"/>
          <c:showVal val="1"/>
          <c:showCatName val="0"/>
          <c:showSerName val="0"/>
          <c:showPercent val="0"/>
          <c:showBubbleSize val="0"/>
        </c:dLbls>
        <c:gapWidth val="79"/>
        <c:overlap val="100"/>
        <c:axId val="115197440"/>
        <c:axId val="115204480"/>
      </c:barChart>
      <c:catAx>
        <c:axId val="1151974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2000" b="0" i="0" u="none" strike="noStrike" kern="1200" cap="all" spc="120" normalizeH="0" baseline="0">
                <a:solidFill>
                  <a:schemeClr val="tx1">
                    <a:lumMod val="65000"/>
                    <a:lumOff val="35000"/>
                  </a:schemeClr>
                </a:solidFill>
                <a:latin typeface="+mn-lt"/>
                <a:ea typeface="+mn-ea"/>
                <a:cs typeface="+mn-cs"/>
              </a:defRPr>
            </a:pPr>
          </a:p>
        </c:txPr>
        <c:crossAx val="115204480"/>
        <c:crosses val="autoZero"/>
        <c:auto val="1"/>
        <c:lblAlgn val="ctr"/>
        <c:lblOffset val="100"/>
        <c:noMultiLvlLbl val="0"/>
      </c:catAx>
      <c:valAx>
        <c:axId val="115204480"/>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1519744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lang="en-US"/>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cap="all" spc="100" normalizeH="0" baseline="0">
                <a:solidFill>
                  <a:schemeClr val="lt1"/>
                </a:solidFill>
                <a:latin typeface="+mn-lt"/>
                <a:ea typeface="+mn-ea"/>
                <a:cs typeface="+mn-cs"/>
              </a:defRPr>
            </a:pPr>
            <a:r>
              <a:rPr lang="en-US" sz="2400" dirty="0"/>
              <a:t>VIEW ON WHETHER BOTH PARENTS ARE LIVING TOGETHER</a:t>
            </a:r>
            <a:endParaRPr lang="en-US" sz="2400" dirty="0"/>
          </a:p>
        </c:rich>
      </c:tx>
      <c:layout/>
      <c:overlay val="0"/>
      <c:spPr>
        <a:noFill/>
        <a:ln>
          <a:noFill/>
        </a:ln>
        <a:effectLst/>
      </c:spPr>
    </c:title>
    <c:autoTitleDeleted val="0"/>
    <c:plotArea>
      <c:layout/>
      <c:barChart>
        <c:barDir val="col"/>
        <c:grouping val="clustered"/>
        <c:varyColors val="0"/>
        <c:ser>
          <c:idx val="0"/>
          <c:order val="0"/>
          <c:spPr>
            <a:solidFill>
              <a:schemeClr val="accent1">
                <a:lumMod val="20000"/>
                <a:lumOff val="80000"/>
              </a:schemeClr>
            </a:solidFill>
            <a:ln>
              <a:noFill/>
            </a:ln>
            <a:effectLst/>
            <a:sp3d/>
          </c:spPr>
          <c:invertIfNegative val="0"/>
          <c:dLbls>
            <c:spPr>
              <a:solidFill>
                <a:srgbClr val="5B9BD5">
                  <a:alpha val="70000"/>
                </a:srgbClr>
              </a:solidFill>
              <a:ln>
                <a:noFill/>
              </a:ln>
              <a:effectLst/>
            </c:spPr>
            <c:txPr>
              <a:bodyPr rot="0" spcFirstLastPara="1" vertOverflow="ellipsis" vert="horz" wrap="square" lIns="38100" tIns="19050" rIns="38100" bIns="19050" anchor="ctr" anchorCtr="1">
                <a:spAutoFit/>
              </a:bodyPr>
              <a:lstStyle/>
              <a:p>
                <a:pPr>
                  <a:defRPr lang="en-US" sz="2400" b="0" i="0" u="none" strike="noStrike" kern="1200" baseline="0">
                    <a:solidFill>
                      <a:schemeClr val="lt1"/>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accent1">
                          <a:lumMod val="60000"/>
                          <a:lumOff val="40000"/>
                        </a:schemeClr>
                      </a:solidFill>
                    </a:ln>
                    <a:effectLst/>
                  </c:spPr>
                </c15:leaderLines>
              </c:ext>
            </c:extLst>
          </c:dLbls>
          <c:cat>
            <c:strRef>
              <c:f>Sheet5!$A$2:$A$3</c:f>
              <c:strCache>
                <c:ptCount val="2"/>
                <c:pt idx="0">
                  <c:v>YES</c:v>
                </c:pt>
                <c:pt idx="1">
                  <c:v>N0</c:v>
                </c:pt>
              </c:strCache>
            </c:strRef>
          </c:cat>
          <c:val>
            <c:numRef>
              <c:f>Sheet5!$B$2:$B$3</c:f>
              <c:numCache>
                <c:formatCode>General</c:formatCode>
                <c:ptCount val="2"/>
                <c:pt idx="0">
                  <c:v>35</c:v>
                </c:pt>
                <c:pt idx="1">
                  <c:v>65</c:v>
                </c:pt>
              </c:numCache>
            </c:numRef>
          </c:val>
        </c:ser>
        <c:dLbls>
          <c:showLegendKey val="0"/>
          <c:showVal val="1"/>
          <c:showCatName val="0"/>
          <c:showSerName val="0"/>
          <c:showPercent val="0"/>
          <c:showBubbleSize val="0"/>
        </c:dLbls>
        <c:gapWidth val="154"/>
        <c:axId val="115503104"/>
        <c:axId val="115505792"/>
      </c:barChart>
      <c:catAx>
        <c:axId val="115503104"/>
        <c:scaling>
          <c:orientation val="minMax"/>
        </c:scaling>
        <c:delete val="0"/>
        <c:axPos val="b"/>
        <c:majorGridlines>
          <c:spPr>
            <a:ln w="9525" cap="flat" cmpd="sng" algn="ctr">
              <a:solidFill>
                <a:schemeClr val="lt1">
                  <a:lumMod val="60000"/>
                  <a:lumOff val="4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2000" b="0" i="0" u="none" strike="noStrike" kern="1200" cap="all" spc="150" normalizeH="0" baseline="0">
                <a:solidFill>
                  <a:schemeClr val="lt1"/>
                </a:solidFill>
                <a:latin typeface="+mn-lt"/>
                <a:ea typeface="+mn-ea"/>
                <a:cs typeface="+mn-cs"/>
              </a:defRPr>
            </a:pPr>
          </a:p>
        </c:txPr>
        <c:crossAx val="115505792"/>
        <c:crosses val="autoZero"/>
        <c:auto val="1"/>
        <c:lblAlgn val="ctr"/>
        <c:lblOffset val="100"/>
        <c:noMultiLvlLbl val="0"/>
      </c:catAx>
      <c:valAx>
        <c:axId val="11550579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lt1"/>
                </a:solidFill>
                <a:latin typeface="+mn-lt"/>
                <a:ea typeface="+mn-ea"/>
                <a:cs typeface="+mn-cs"/>
              </a:defRPr>
            </a:pPr>
          </a:p>
        </c:txPr>
        <c:crossAx val="115503104"/>
        <c:crosses val="autoZero"/>
        <c:crossBetween val="between"/>
      </c:valAx>
      <c:spPr>
        <a:noFill/>
        <a:ln>
          <a:noFill/>
        </a:ln>
        <a:effectLst/>
      </c:spPr>
    </c:plotArea>
    <c:plotVisOnly val="1"/>
    <c:dispBlanksAs val="gap"/>
    <c:showDLblsOverMax val="0"/>
  </c:chart>
  <c:spPr>
    <a:solidFill>
      <a:schemeClr val="accent1"/>
    </a:solidFill>
    <a:ln w="9525" cap="flat" cmpd="sng" algn="ctr">
      <a:solidFill>
        <a:schemeClr val="accent1"/>
      </a:solidFill>
      <a:round/>
    </a:ln>
    <a:effectLst/>
  </c:spPr>
  <c:txPr>
    <a:bodyPr/>
    <a:lstStyle/>
    <a:p>
      <a:pPr>
        <a:defRPr lang="en-US"/>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000" b="1" i="0" u="none" strike="noStrike" kern="1200" cap="all" spc="50" baseline="0">
                <a:solidFill>
                  <a:schemeClr val="tx1">
                    <a:lumMod val="65000"/>
                    <a:lumOff val="35000"/>
                  </a:schemeClr>
                </a:solidFill>
                <a:latin typeface="+mn-lt"/>
                <a:ea typeface="+mn-ea"/>
                <a:cs typeface="+mn-cs"/>
              </a:defRPr>
            </a:pPr>
            <a:r>
              <a:rPr lang="en-US" sz="2000" dirty="0"/>
              <a:t>TOTAL</a:t>
            </a:r>
            <a:r>
              <a:rPr lang="en-US" sz="2000" baseline="0" dirty="0"/>
              <a:t>  SAMPLE ON RANGE OF CHILDREN  BEGGING ON THE STREET OF KATSINA CITY METROPOLIS  </a:t>
            </a:r>
            <a:endParaRPr lang="en-US" sz="2000" dirty="0"/>
          </a:p>
        </c:rich>
      </c:tx>
      <c:layout>
        <c:manualLayout>
          <c:xMode val="edge"/>
          <c:yMode val="edge"/>
          <c:x val="0.255227725644889"/>
          <c:y val="0.0122498270234399"/>
        </c:manualLayout>
      </c:layout>
      <c:overlay val="0"/>
      <c:spPr>
        <a:noFill/>
        <a:ln>
          <a:noFill/>
        </a:ln>
        <a:effectLst/>
      </c:spPr>
    </c:title>
    <c:autoTitleDeleted val="0"/>
    <c:plotArea>
      <c:layout/>
      <c:barChart>
        <c:barDir val="col"/>
        <c:grouping val="clustered"/>
        <c:varyColors val="0"/>
        <c:ser>
          <c:idx val="0"/>
          <c:order val="0"/>
          <c:spPr>
            <a:gradFill>
              <a:gsLst>
                <a:gs pos="100000">
                  <a:schemeClr val="accent1">
                    <a:alpha val="0"/>
                  </a:schemeClr>
                </a:gs>
                <a:gs pos="50000">
                  <a:schemeClr val="accent1"/>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800" b="1"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Sheet4!$A$2:$A$5</c:f>
              <c:strCache>
                <c:ptCount val="4"/>
                <c:pt idx="0">
                  <c:v>2 TO 5 YEARS</c:v>
                </c:pt>
                <c:pt idx="1">
                  <c:v>6 TO 10 YEARS</c:v>
                </c:pt>
                <c:pt idx="2">
                  <c:v>11 T0 15 YEARS</c:v>
                </c:pt>
                <c:pt idx="3">
                  <c:v>16 TO 19 YEARS</c:v>
                </c:pt>
              </c:strCache>
            </c:strRef>
          </c:cat>
          <c:val>
            <c:numRef>
              <c:f>Sheet4!$B$2:$B$5</c:f>
              <c:numCache>
                <c:formatCode>General</c:formatCode>
                <c:ptCount val="4"/>
                <c:pt idx="0">
                  <c:v>20</c:v>
                </c:pt>
                <c:pt idx="1">
                  <c:v>57</c:v>
                </c:pt>
                <c:pt idx="2">
                  <c:v>15</c:v>
                </c:pt>
                <c:pt idx="3">
                  <c:v>8</c:v>
                </c:pt>
              </c:numCache>
            </c:numRef>
          </c:val>
        </c:ser>
        <c:dLbls>
          <c:showLegendKey val="0"/>
          <c:showVal val="1"/>
          <c:showCatName val="0"/>
          <c:showSerName val="0"/>
          <c:showPercent val="0"/>
          <c:showBubbleSize val="0"/>
        </c:dLbls>
        <c:gapWidth val="150"/>
        <c:axId val="115644672"/>
        <c:axId val="115655808"/>
      </c:barChart>
      <c:catAx>
        <c:axId val="1156446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p>
        </c:txPr>
        <c:crossAx val="115655808"/>
        <c:crosses val="autoZero"/>
        <c:auto val="1"/>
        <c:lblAlgn val="ctr"/>
        <c:lblOffset val="100"/>
        <c:noMultiLvlLbl val="0"/>
      </c:catAx>
      <c:valAx>
        <c:axId val="115655808"/>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15644672"/>
        <c:crosses val="autoZero"/>
        <c:crossBetween val="between"/>
      </c:valAx>
      <c:spPr>
        <a:noFill/>
        <a:ln>
          <a:noFill/>
        </a:ln>
        <a:effectLst/>
      </c:spPr>
    </c:plotArea>
    <c:plotVisOnly val="1"/>
    <c:dispBlanksAs val="gap"/>
    <c:showDLblsOverMax val="0"/>
  </c:chart>
  <c:spPr>
    <a:noFill/>
    <a:ln>
      <a:noFill/>
    </a:ln>
    <a:effectLst/>
  </c:spPr>
  <c:txPr>
    <a:bodyPr/>
    <a:lstStyle/>
    <a:p>
      <a:pPr>
        <a:defRPr lang="en-US"/>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VIEW</a:t>
            </a:r>
            <a:r>
              <a:rPr lang="en-US" baseline="0" dirty="0"/>
              <a:t> ON MARITAL STATUS OF WOMEN BEGGING ON  THE STREET IN KATSINA CITY METROPOLIS</a:t>
            </a:r>
            <a:endParaRPr lang="en-US" dirty="0"/>
          </a:p>
        </c:rich>
      </c:tx>
      <c:layout/>
      <c:overlay val="0"/>
      <c:spPr>
        <a:noFill/>
        <a:ln>
          <a:noFill/>
        </a:ln>
        <a:effectLst/>
      </c:sp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2400" b="0" i="0" u="none" strike="noStrike" kern="1200" baseline="0">
                    <a:solidFill>
                      <a:schemeClr val="lt1">
                        <a:lumMod val="8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Sheet6!$A$2:$A$5</c:f>
              <c:strCache>
                <c:ptCount val="4"/>
                <c:pt idx="0">
                  <c:v>SINGLE</c:v>
                </c:pt>
                <c:pt idx="1">
                  <c:v>MARRIED</c:v>
                </c:pt>
                <c:pt idx="2">
                  <c:v>WIDOWS</c:v>
                </c:pt>
                <c:pt idx="3">
                  <c:v>DIVORCE</c:v>
                </c:pt>
              </c:strCache>
            </c:strRef>
          </c:cat>
          <c:val>
            <c:numRef>
              <c:f>Sheet6!$B$2:$B$5</c:f>
              <c:numCache>
                <c:formatCode>General</c:formatCode>
                <c:ptCount val="4"/>
                <c:pt idx="0">
                  <c:v>8</c:v>
                </c:pt>
                <c:pt idx="1">
                  <c:v>15</c:v>
                </c:pt>
                <c:pt idx="2">
                  <c:v>35</c:v>
                </c:pt>
                <c:pt idx="3">
                  <c:v>25</c:v>
                </c:pt>
              </c:numCache>
            </c:numRef>
          </c:val>
        </c:ser>
        <c:dLbls>
          <c:showLegendKey val="0"/>
          <c:showVal val="1"/>
          <c:showCatName val="0"/>
          <c:showSerName val="0"/>
          <c:showPercent val="0"/>
          <c:showBubbleSize val="0"/>
        </c:dLbls>
        <c:gapWidth val="100"/>
        <c:overlap val="-24"/>
        <c:axId val="121831808"/>
        <c:axId val="121834496"/>
      </c:barChart>
      <c:catAx>
        <c:axId val="12183180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lang="en-US" sz="2400" b="0" i="0" u="none" strike="noStrike" kern="1200" baseline="0">
                <a:solidFill>
                  <a:schemeClr val="lt1">
                    <a:lumMod val="85000"/>
                  </a:schemeClr>
                </a:solidFill>
                <a:latin typeface="+mn-lt"/>
                <a:ea typeface="+mn-ea"/>
                <a:cs typeface="+mn-cs"/>
              </a:defRPr>
            </a:pPr>
          </a:p>
        </c:txPr>
        <c:crossAx val="121834496"/>
        <c:crosses val="autoZero"/>
        <c:auto val="1"/>
        <c:lblAlgn val="ctr"/>
        <c:lblOffset val="100"/>
        <c:noMultiLvlLbl val="0"/>
      </c:catAx>
      <c:valAx>
        <c:axId val="1218344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lt1">
                    <a:lumMod val="85000"/>
                  </a:schemeClr>
                </a:solidFill>
                <a:latin typeface="+mn-lt"/>
                <a:ea typeface="+mn-ea"/>
                <a:cs typeface="+mn-cs"/>
              </a:defRPr>
            </a:pPr>
          </a:p>
        </c:txPr>
        <c:crossAx val="121831808"/>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lang="en-US"/>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2.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800"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5">
  <cs:axisTitle>
    <cs:lnRef idx="0"/>
    <cs:fillRef idx="0"/>
    <cs:effectRef idx="0"/>
    <cs:fontRef idx="minor">
      <a:schemeClr val="lt1"/>
    </cs:fontRef>
    <cs:defRPr sz="900" b="1" kern="1200"/>
  </cs:axisTitle>
  <cs:categoryAxis>
    <cs:lnRef idx="0">
      <cs:styleClr val="0"/>
    </cs:lnRef>
    <cs:fillRef idx="0"/>
    <cs:effectRef idx="0"/>
    <cs:fontRef idx="minor">
      <a:schemeClr val="lt1"/>
    </cs:fontRef>
    <cs:defRPr sz="900" kern="1200" cap="all" spc="150" normalizeH="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fillRef idx="0">
      <cs:styleClr val="auto"/>
    </cs:fillRef>
    <cs:effectRef idx="0"/>
    <cs:fontRef idx="minor">
      <a:schemeClr val="lt1"/>
    </cs:fontRef>
    <cs:spPr>
      <a:solidFill>
        <a:schemeClr val="phClr">
          <a:alpha val="70000"/>
        </a:schemeClr>
      </a:solidFill>
    </cs:spPr>
    <cs:defRPr sz="900"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lumMod val="20000"/>
          <a:lumOff val="80000"/>
        </a:schemeClr>
      </a:solidFill>
    </cs:spPr>
  </cs:dataPoint>
  <cs:dataPoint3D>
    <cs:lnRef idx="0"/>
    <cs:fillRef idx="0">
      <cs:styleClr val="auto"/>
    </cs:fillRef>
    <cs:effectRef idx="0"/>
    <cs:fontRef idx="minor">
      <a:schemeClr val="dk1"/>
    </cs:fontRef>
    <cs:spPr>
      <a:solidFill>
        <a:schemeClr val="phClr">
          <a:lumMod val="20000"/>
          <a:lumOff val="80000"/>
        </a:schemeClr>
      </a:solidFill>
      <a:sp3d/>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styleClr val="0"/>
    </cs:lnRef>
    <cs:fillRef idx="0"/>
    <cs:effectRef idx="0"/>
    <cs:fontRef idx="minor">
      <a:schemeClr val="dk1"/>
    </cs:fontRef>
    <cs:spPr>
      <a:ln w="9525">
        <a:solidFill>
          <a:schemeClr val="phClr">
            <a:lumMod val="60000"/>
            <a:lumOff val="40000"/>
          </a:schemeClr>
        </a:solidFill>
        <a:prstDash val="dash"/>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styleClr val="0"/>
    </cs:fillRef>
    <cs:effectRef idx="0"/>
    <cs:fontRef idx="minor">
      <a:schemeClr val="dk1"/>
    </cs:fontRef>
    <cs:spPr>
      <a:solidFill>
        <a:schemeClr val="phClr">
          <a:alpha val="30000"/>
        </a:schemeClr>
      </a:solidFill>
      <a:sp3d/>
    </cs:spPr>
  </cs:floor>
  <cs:gridlineMajor>
    <cs:lnRef idx="0">
      <cs:styleClr val="0"/>
    </cs:lnRef>
    <cs:fillRef idx="0"/>
    <cs:effectRef idx="0"/>
    <cs:fontRef idx="minor">
      <a:schemeClr val="dk1"/>
    </cs:fontRef>
    <cs:spPr>
      <a:ln w="9525" cap="flat" cmpd="sng" algn="ctr">
        <a:solidFill>
          <a:schemeClr val="lt1">
            <a:lumMod val="60000"/>
            <a:lumOff val="40000"/>
          </a:schemeClr>
        </a:solidFill>
        <a:round/>
      </a:ln>
    </cs:spPr>
  </cs:gridlineMajor>
  <cs:gridlineMinor>
    <cs:lnRef idx="0">
      <cs:styleClr val="0"/>
    </cs:lnRef>
    <cs:fillRef idx="0"/>
    <cs:effectRef idx="0"/>
    <cs:fontRef idx="minor">
      <a:schemeClr val="dk1"/>
    </cs:fontRef>
    <cs:spPr>
      <a:ln>
        <a:solidFill>
          <a:schemeClr val="lt1">
            <a:lumMod val="50000"/>
            <a:lumOff val="5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5B047797-DB1B-4614-9539-0109242F3EC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5B047797-DB1B-4614-9539-0109242F3EC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5B047797-DB1B-4614-9539-0109242F3EC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5B047797-DB1B-4614-9539-0109242F3EC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5B047797-DB1B-4614-9539-0109242F3EC1}"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5B047797-DB1B-4614-9539-0109242F3EC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5B047797-DB1B-4614-9539-0109242F3EC1}"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5B047797-DB1B-4614-9539-0109242F3EC1}"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047797-DB1B-4614-9539-0109242F3EC1}"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5B047797-DB1B-4614-9539-0109242F3EC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5B047797-DB1B-4614-9539-0109242F3EC1}"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B67AE-49FB-4A29-8117-48ACA2405A9E}"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47797-DB1B-4614-9539-0109242F3EC1}"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B67AE-49FB-4A29-8117-48ACA2405A9E}"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ANALYSIS OF STREET CHILDREN IN KATSINA CITY METROPOLIS</a:t>
            </a:r>
            <a:br>
              <a:rPr lang="en-US" dirty="0"/>
            </a:br>
            <a:r>
              <a:rPr lang="en-US" dirty="0"/>
              <a:t>BY</a:t>
            </a:r>
            <a:endParaRPr lang="en-US" dirty="0"/>
          </a:p>
        </p:txBody>
      </p:sp>
      <p:sp>
        <p:nvSpPr>
          <p:cNvPr id="3" name="Subtitle 2"/>
          <p:cNvSpPr>
            <a:spLocks noGrp="1"/>
          </p:cNvSpPr>
          <p:nvPr>
            <p:ph type="subTitle" idx="1"/>
          </p:nvPr>
        </p:nvSpPr>
        <p:spPr/>
        <p:txBody>
          <a:bodyPr/>
          <a:lstStyle/>
          <a:p>
            <a:r>
              <a:rPr lang="en-US" dirty="0"/>
              <a:t>HAJJAH FANNAH SUPPORTIVE AND DEVELOPMENT INITIATIVE</a:t>
            </a:r>
            <a:endParaRPr lang="en-US" dirty="0"/>
          </a:p>
          <a:p>
            <a:r>
              <a:rPr lang="en-US" dirty="0"/>
              <a:t>17</a:t>
            </a:r>
            <a:r>
              <a:rPr lang="en-US" baseline="30000" dirty="0"/>
              <a:t>TH</a:t>
            </a:r>
            <a:r>
              <a:rPr lang="en-US" dirty="0"/>
              <a:t> FEBUARY 2016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963" y="706582"/>
            <a:ext cx="10390909" cy="4801314"/>
          </a:xfrm>
          <a:prstGeom prst="rect">
            <a:avLst/>
          </a:prstGeom>
        </p:spPr>
        <p:txBody>
          <a:bodyPr wrap="square">
            <a:spAutoFit/>
          </a:bodyPr>
          <a:lstStyle/>
          <a:p>
            <a:r>
              <a:rPr lang="en-US" b="1" i="1" u="sng" dirty="0"/>
              <a:t>RECOMMENDATIONS</a:t>
            </a:r>
            <a:endParaRPr lang="en-US" dirty="0"/>
          </a:p>
          <a:p>
            <a:pPr marL="285750" lvl="0" indent="-285750">
              <a:buFont typeface="Wingdings" panose="05000000000000000000" pitchFamily="2" charset="2"/>
              <a:buChar char="v"/>
            </a:pPr>
            <a:r>
              <a:rPr lang="en-US" dirty="0"/>
              <a:t>The Government should take  strict measures  in  restricting rampant divorce in the community .</a:t>
            </a:r>
            <a:endParaRPr lang="en-US" dirty="0"/>
          </a:p>
          <a:p>
            <a:pPr marL="285750" lvl="0" indent="-285750">
              <a:buFont typeface="Wingdings" panose="05000000000000000000" pitchFamily="2" charset="2"/>
              <a:buChar char="v"/>
            </a:pPr>
            <a:r>
              <a:rPr lang="en-US" dirty="0"/>
              <a:t>Standard religious leaders who are truly religious leaders and have the concern for humanity should be assign to preach on this matter of street begging, most especially religious places.</a:t>
            </a:r>
            <a:endParaRPr lang="en-US" dirty="0"/>
          </a:p>
          <a:p>
            <a:pPr marL="285750" lvl="0" indent="-285750">
              <a:buFont typeface="Wingdings" panose="05000000000000000000" pitchFamily="2" charset="2"/>
              <a:buChar char="v"/>
            </a:pPr>
            <a:r>
              <a:rPr lang="en-US" dirty="0"/>
              <a:t>Community sensitization should be emphasize most especially  in rural areas, were  divorce is common and mostly affected .</a:t>
            </a:r>
            <a:endParaRPr lang="en-US" dirty="0"/>
          </a:p>
          <a:p>
            <a:pPr lvl="0"/>
            <a:endParaRPr lang="en-US" dirty="0"/>
          </a:p>
          <a:p>
            <a:pPr marL="285750" lvl="0" indent="-285750">
              <a:buFont typeface="Wingdings" panose="05000000000000000000" pitchFamily="2" charset="2"/>
              <a:buChar char="v"/>
            </a:pPr>
            <a:r>
              <a:rPr lang="en-US" dirty="0"/>
              <a:t>Religious bodies </a:t>
            </a:r>
            <a:r>
              <a:rPr lang="en-US" dirty="0" err="1"/>
              <a:t>eg</a:t>
            </a:r>
            <a:r>
              <a:rPr lang="en-US" dirty="0"/>
              <a:t> HISBA should be revived with dedicated  and honest staff that have concern for humanity, where men are  under obligation to take  good and proper care of their children, during the subsisting of the marriage and after divorce. </a:t>
            </a:r>
            <a:endParaRPr lang="en-US" dirty="0"/>
          </a:p>
          <a:p>
            <a:pPr marL="285750" lvl="0" indent="-285750">
              <a:buFont typeface="Wingdings" panose="05000000000000000000" pitchFamily="2" charset="2"/>
              <a:buChar char="v"/>
            </a:pPr>
            <a:r>
              <a:rPr lang="en-US" dirty="0" err="1"/>
              <a:t>Moreso</a:t>
            </a:r>
            <a:r>
              <a:rPr lang="en-US" dirty="0"/>
              <a:t>, orphans should be taking care by the relatives of the deceased, as most of them affected are children neglected by their father, hence  their mothers cannot take adequate care of them.  </a:t>
            </a:r>
            <a:endParaRPr lang="en-US" dirty="0"/>
          </a:p>
          <a:p>
            <a:pPr marL="285750" lvl="0" indent="-285750">
              <a:buFont typeface="Wingdings" panose="05000000000000000000" pitchFamily="2" charset="2"/>
              <a:buChar char="v"/>
            </a:pPr>
            <a:r>
              <a:rPr lang="en-US" dirty="0"/>
              <a:t>School for </a:t>
            </a:r>
            <a:r>
              <a:rPr lang="en-US" dirty="0" err="1"/>
              <a:t>Almajirai</a:t>
            </a:r>
            <a:r>
              <a:rPr lang="en-US" dirty="0"/>
              <a:t> should be formally structured to suit both religion and western education.  For instance we offer such idea to one </a:t>
            </a:r>
            <a:r>
              <a:rPr lang="en-US" dirty="0" err="1"/>
              <a:t>religiuos</a:t>
            </a:r>
            <a:r>
              <a:rPr lang="en-US" dirty="0"/>
              <a:t> leader that operate one of the </a:t>
            </a:r>
            <a:r>
              <a:rPr lang="en-US" dirty="0" err="1"/>
              <a:t>Almajirai</a:t>
            </a:r>
            <a:r>
              <a:rPr lang="en-US" dirty="0"/>
              <a:t> school  in person of mal </a:t>
            </a:r>
            <a:r>
              <a:rPr lang="en-US" dirty="0" err="1"/>
              <a:t>musa</a:t>
            </a:r>
            <a:r>
              <a:rPr lang="en-US" dirty="0"/>
              <a:t>  to conduct both religion and western education , currently he  has over 6 graduates and 30 NCE and Diploma holders  in various field of endeavor with many of them  still in progress.</a:t>
            </a:r>
            <a:endParaRPr lang="en-US" dirty="0"/>
          </a:p>
          <a:p>
            <a:pPr marL="285750" lvl="0" indent="-285750">
              <a:buFont typeface="Wingdings" panose="05000000000000000000" pitchFamily="2" charset="2"/>
              <a:buChar char="v"/>
            </a:pPr>
            <a:r>
              <a:rPr lang="en-US" dirty="0"/>
              <a:t>Government should use research as a tool that will guide the state in tackling any future issues.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t>THE PICTURES BELOW SHOWS A CLEAR SITUATION WHERE ALMAJIRIS CHILDREN AT THE AGE OF 16 TO 19 DISSAPEAR IN STREET BEGGING AND ENGAGE THEMSELVES INTO UNLAWFUL ACT </a:t>
            </a:r>
            <a:endParaRPr lang="en-US" sz="1800" b="1" dirty="0"/>
          </a:p>
        </p:txBody>
      </p:sp>
      <p:pic>
        <p:nvPicPr>
          <p:cNvPr id="5" name="Content Placeholder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5183188" y="1109662"/>
            <a:ext cx="6172200" cy="4629150"/>
          </a:xfrm>
        </p:spPr>
      </p:pic>
      <p:sp>
        <p:nvSpPr>
          <p:cNvPr id="4" name="Text Placeholder 3"/>
          <p:cNvSpPr>
            <a:spLocks noGrp="1"/>
          </p:cNvSpPr>
          <p:nvPr>
            <p:ph type="body" sz="half" idx="2"/>
          </p:nvPr>
        </p:nvSpPr>
        <p:spPr>
          <a:xfrm>
            <a:off x="839788" y="2057400"/>
            <a:ext cx="3932237" cy="3811588"/>
          </a:xfrm>
        </p:spPr>
        <p:txBody>
          <a:bodyPr/>
          <a:lstStyle/>
          <a:p>
            <a:r>
              <a:rPr lang="en-US" dirty="0"/>
              <a:t>The total number of children begging in the street as per their range of age is as follows : 2 to 5 Years =20 children, 6 to 10 years =57 children, 11 to 15 years =  15 children, 16 to 19 years =8 children. From the above analysis  it clearly shows that children at the age of 16 to 19  reduce in their numbers in street begging and as such they usually disappear in the street and their whereabouts is unknown. This signifies that </a:t>
            </a:r>
            <a:r>
              <a:rPr lang="en-US" dirty="0" err="1"/>
              <a:t>Almajiri</a:t>
            </a:r>
            <a:r>
              <a:rPr lang="en-US" dirty="0"/>
              <a:t> school is the breeding place for criminals in the state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167426" y="133339"/>
            <a:ext cx="11694016" cy="6043624"/>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837127" y="-903050"/>
            <a:ext cx="10187188" cy="950041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309093" y="-1020514"/>
            <a:ext cx="12097977" cy="7691769"/>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772732" y="8843"/>
            <a:ext cx="10959922" cy="8219942"/>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THIS IS THE LINK THAT YOU MAY WISH TO VIEW OUR FUTURE ORGANIZATIONAL PROJECT ON PEACE AND JUSTICE. </a:t>
            </a:r>
            <a:endParaRPr lang="en-US" sz="3200" b="1" dirty="0"/>
          </a:p>
        </p:txBody>
      </p:sp>
      <p:sp>
        <p:nvSpPr>
          <p:cNvPr id="3" name="Content Placeholder 2"/>
          <p:cNvSpPr>
            <a:spLocks noGrp="1"/>
          </p:cNvSpPr>
          <p:nvPr>
            <p:ph idx="1"/>
          </p:nvPr>
        </p:nvSpPr>
        <p:spPr/>
        <p:txBody>
          <a:bodyPr/>
          <a:lstStyle/>
          <a:p>
            <a:r>
              <a:rPr lang="en-US" dirty="0"/>
              <a:t>https://youtu.be/rT_1xRS4wywh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792" y="708337"/>
            <a:ext cx="10689463" cy="3416320"/>
          </a:xfrm>
          <a:prstGeom prst="rect">
            <a:avLst/>
          </a:prstGeom>
        </p:spPr>
        <p:txBody>
          <a:bodyPr wrap="square">
            <a:spAutoFit/>
          </a:bodyPr>
          <a:lstStyle/>
          <a:p>
            <a:r>
              <a:rPr lang="en-US" dirty="0"/>
              <a:t>I am the founder/ CEO of Hajjah Fannah Supportive and Development Initiative Nationwide with particular emphasis in katsina state.</a:t>
            </a:r>
            <a:endParaRPr lang="en-US" dirty="0"/>
          </a:p>
          <a:p>
            <a:r>
              <a:rPr lang="en-US" dirty="0"/>
              <a:t>I decided to conduct the research in order to find out the causes of street begging   in katsina city metropolis. The causes of  street begging among under age children, as to whether they are unite with their family or not,  about their family setting, weather the parents are alive or not, weather both parents are  still living together or not and to look at their age range and sex. </a:t>
            </a:r>
            <a:r>
              <a:rPr lang="en-US" dirty="0" err="1"/>
              <a:t>Moreso</a:t>
            </a:r>
            <a:r>
              <a:rPr lang="en-US" dirty="0"/>
              <a:t>, most of the women begging on the street are child bearing age mothers. This is specifically what arouse our interest to find out the causes of their street begging in katsina city metropolis.</a:t>
            </a:r>
            <a:endParaRPr lang="en-US" dirty="0"/>
          </a:p>
          <a:p>
            <a:r>
              <a:rPr lang="en-US" dirty="0"/>
              <a:t>Fatima Hussaini(FCGDP)</a:t>
            </a:r>
            <a:endParaRPr lang="en-US" dirty="0"/>
          </a:p>
          <a:p>
            <a:r>
              <a:rPr lang="en-US" dirty="0"/>
              <a:t>Founder MD&amp;CEO Hajjah Fannah</a:t>
            </a:r>
            <a:endParaRPr lang="en-US" dirty="0"/>
          </a:p>
          <a:p>
            <a:r>
              <a:rPr lang="en-US" dirty="0"/>
              <a:t>Supportive &amp;Development Initiative</a:t>
            </a:r>
            <a:endParaRPr lang="en-US" dirty="0"/>
          </a:p>
          <a:p>
            <a:r>
              <a:rPr lang="en-US" dirty="0"/>
              <a:t>+2348036266537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83335" y="206062"/>
          <a:ext cx="11629623" cy="6490952"/>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06062" y="218941"/>
          <a:ext cx="11462197" cy="6284889"/>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25003" y="296214"/>
          <a:ext cx="11127346" cy="6027313"/>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34851" y="321973"/>
          <a:ext cx="11230377" cy="605307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15155" y="412125"/>
          <a:ext cx="11050073" cy="6220496"/>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548639" y="773723"/>
          <a:ext cx="10916529" cy="5472332"/>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731" y="553790"/>
            <a:ext cx="10779618" cy="4801314"/>
          </a:xfrm>
          <a:prstGeom prst="rect">
            <a:avLst/>
          </a:prstGeom>
        </p:spPr>
        <p:txBody>
          <a:bodyPr wrap="square">
            <a:spAutoFit/>
          </a:bodyPr>
          <a:lstStyle/>
          <a:p>
            <a:r>
              <a:rPr lang="en-US" b="1" i="1" u="sng" dirty="0"/>
              <a:t>SUMMARY OF THE RESEARCH </a:t>
            </a:r>
            <a:endParaRPr lang="en-US" dirty="0"/>
          </a:p>
          <a:p>
            <a:pPr marL="285750" indent="-285750">
              <a:buFont typeface="Wingdings" panose="05000000000000000000" pitchFamily="2" charset="2"/>
              <a:buChar char="v"/>
            </a:pPr>
            <a:r>
              <a:rPr lang="en-US" dirty="0"/>
              <a:t>The total number of the respondants are as follows : male 70, Female 30, between the age of 2 to 35 years.</a:t>
            </a:r>
            <a:endParaRPr lang="en-US" dirty="0"/>
          </a:p>
          <a:p>
            <a:r>
              <a:rPr lang="en-US" dirty="0"/>
              <a:t>About their family setting 25 are  monogamy  and  75 polygamy  respectively.  Out of the  sample of the children taken shows that  70 of them their parents are alive while 30 are orphans . Similarly,  65 of them  their parents are living together while 35 are apart .</a:t>
            </a:r>
            <a:endParaRPr lang="en-US" dirty="0"/>
          </a:p>
          <a:p>
            <a:endParaRPr lang="en-US" dirty="0"/>
          </a:p>
          <a:p>
            <a:pPr marL="285750" indent="-285750">
              <a:buFont typeface="Wingdings" panose="05000000000000000000" pitchFamily="2" charset="2"/>
              <a:buChar char="v"/>
            </a:pPr>
            <a:r>
              <a:rPr lang="en-US" dirty="0"/>
              <a:t>The total number of children begging in the street as per their range of age is as follows : 2 to 5 Years =20 children, 6 to 10 years =57 children, 11 to 15 years =  15 children, 16 to 19 years =8 children. From the above analysis  it clearly shows that children at the age of 16 to 19  reduce in their numbers in street begging and as such they usually disappear in the street and their whereabouts is unknown. This signifies that </a:t>
            </a:r>
            <a:r>
              <a:rPr lang="en-US" dirty="0" err="1"/>
              <a:t>Almajiri</a:t>
            </a:r>
            <a:r>
              <a:rPr lang="en-US" dirty="0"/>
              <a:t> school is the breeding place for criminals in the state.</a:t>
            </a:r>
            <a:endParaRPr lang="en-US" dirty="0"/>
          </a:p>
          <a:p>
            <a:endParaRPr lang="en-US" dirty="0"/>
          </a:p>
          <a:p>
            <a:pPr marL="285750" indent="-285750">
              <a:buFont typeface="Wingdings" panose="05000000000000000000" pitchFamily="2" charset="2"/>
              <a:buChar char="v"/>
            </a:pPr>
            <a:r>
              <a:rPr lang="en-US" dirty="0"/>
              <a:t>The total number of marital status of women begging in the street of katsina city metropolis are outlined as follows:  for single women =8, for married women=15, for widows =35 and  for divorce is =25</a:t>
            </a:r>
            <a:endParaRPr lang="en-US" dirty="0"/>
          </a:p>
          <a:p>
            <a:endParaRPr lang="en-US" dirty="0"/>
          </a:p>
          <a:p>
            <a:r>
              <a:rPr lang="en-US" dirty="0"/>
              <a:t> </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4174</Words>
  <Application>WPS Presentation</Application>
  <PresentationFormat>Widescreen</PresentationFormat>
  <Paragraphs>41</Paragraphs>
  <Slides>16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Arial</vt:lpstr>
      <vt:lpstr>SimSun</vt:lpstr>
      <vt:lpstr>Wingdings</vt:lpstr>
      <vt:lpstr>Calibri Light</vt:lpstr>
      <vt:lpstr>Calibri</vt:lpstr>
      <vt:lpstr>Microsoft YaHei</vt:lpstr>
      <vt:lpstr>Arial Unicode MS</vt:lpstr>
      <vt:lpstr>Office Theme</vt:lpstr>
      <vt:lpstr>ANALYSIS OF STREET CHILDREN IN KATSINA CITY METROPOLIS BY</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THE PICTURES BELOW SHOWS A CLEAR SITUATION WHERE ALMAJIRIS CHILDREN AT THE AGE OF 16 TO 19 DISSAPEAR IN STREET BEGGING AND ENGAGE THEMSELVES INTO UNLAWFUL ACT </vt:lpstr>
      <vt:lpstr>PowerPoint 演示文稿</vt:lpstr>
      <vt:lpstr>PowerPoint 演示文稿</vt:lpstr>
      <vt:lpstr>PowerPoint 演示文稿</vt:lpstr>
      <vt:lpstr>PowerPoint 演示文稿</vt:lpstr>
      <vt:lpstr>THIS IS THE LINK THAT YOU MAY WISH TO VIEW OUR FUTURE ORGANIZATIONAL PROJECT ON PEACE AND JUSTICE.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STREET CHILDREN IN KATSINA METROPOLIS BY</dc:title>
  <dc:creator>Windows User</dc:creator>
  <cp:lastModifiedBy>user</cp:lastModifiedBy>
  <cp:revision>26</cp:revision>
  <dcterms:created xsi:type="dcterms:W3CDTF">2021-01-10T16:01:00Z</dcterms:created>
  <dcterms:modified xsi:type="dcterms:W3CDTF">2023-08-03T19:02:12Z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A627681DF6A24E3CA40E1B1F20279D1C</vt:lpwstr>
  </property>
  <property fmtid="{D5CDD505-2E9C-101B-9397-08002B2CF9AE}" pid="3" name="KSOProductBuildVer">
    <vt:lpwstr>1033-11.2.0.11537</vt:lpwstr>
  </property>
</Properties>
</file>